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7"/>
  </p:notesMasterIdLst>
  <p:sldIdLst>
    <p:sldId id="256" r:id="rId2"/>
    <p:sldId id="304" r:id="rId3"/>
    <p:sldId id="305" r:id="rId4"/>
    <p:sldId id="315" r:id="rId5"/>
    <p:sldId id="316" r:id="rId6"/>
  </p:sldIdLst>
  <p:sldSz cx="9144000" cy="5143500" type="screen16x9"/>
  <p:notesSz cx="7099300" cy="10234613"/>
  <p:embeddedFontLst>
    <p:embeddedFont>
      <p:font typeface="Roboto Condensed Light" panose="020B0604020202020204" charset="0"/>
      <p:regular r:id="rId8"/>
      <p:bold r:id="rId9"/>
      <p:italic r:id="rId10"/>
      <p:boldItalic r:id="rId11"/>
    </p:embeddedFont>
    <p:embeddedFont>
      <p:font typeface="Roboto Condensed" panose="020B0604020202020204" charset="0"/>
      <p:regular r:id="rId12"/>
      <p:bold r:id="rId13"/>
      <p:italic r:id="rId14"/>
      <p:boldItalic r:id="rId15"/>
    </p:embeddedFont>
    <p:embeddedFont>
      <p:font typeface="Tahoma" panose="020B0604030504040204" pitchFamily="34" charset="0"/>
      <p:regular r:id="rId16"/>
      <p:bold r:id="rId17"/>
    </p:embeddedFont>
    <p:embeddedFont>
      <p:font typeface="Arvo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CE96"/>
    <a:srgbClr val="4472A8"/>
    <a:srgbClr val="AA4643"/>
    <a:srgbClr val="89A64E"/>
    <a:srgbClr val="855890"/>
    <a:srgbClr val="4098B0"/>
    <a:srgbClr val="E6843C"/>
    <a:srgbClr val="93A9D0"/>
    <a:srgbClr val="D2949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5D08E4-4CB9-4A25-91DF-C19B82DA8EF8}">
  <a:tblStyle styleId="{025D08E4-4CB9-4A25-91DF-C19B82DA8E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72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99032" rIns="99032" bIns="99032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53885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rgio\Desktop\ТЕМП\ЛОГО  РУ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486"/>
            <a:ext cx="1512168" cy="64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427292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УНИВЕРСИТЕТ КООПЕРАЦИИ КАК РЕСУРСНАЯ ПЛОЩАДКА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ШКОЛ РОССИИ</a:t>
            </a:r>
            <a:endParaRPr lang="ru-RU" sz="3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7690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58267E"/>
                </a:solidFill>
              </a:rPr>
              <a:t>РОССИЙСКИЙ </a:t>
            </a:r>
          </a:p>
          <a:p>
            <a:r>
              <a:rPr lang="ru-RU" sz="1600" b="1" dirty="0">
                <a:solidFill>
                  <a:srgbClr val="58267E"/>
                </a:solidFill>
              </a:rPr>
              <a:t>УНИВЕРСИТЕТ КООПЕРАЦИИ</a:t>
            </a:r>
          </a:p>
          <a:p>
            <a:r>
              <a:rPr lang="ru-RU" sz="1600" dirty="0"/>
              <a:t>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123728" y="176902"/>
            <a:ext cx="0" cy="738664"/>
          </a:xfrm>
          <a:prstGeom prst="line">
            <a:avLst/>
          </a:prstGeom>
          <a:ln w="19050">
            <a:solidFill>
              <a:srgbClr val="5826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286000" y="700122"/>
            <a:ext cx="25436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возьми будущее в свои руки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1</a:t>
            </a:r>
            <a:endParaRPr dirty="0"/>
          </a:p>
        </p:txBody>
      </p:sp>
      <p:pic>
        <p:nvPicPr>
          <p:cNvPr id="13" name="Picture 2" descr="C:\Users\Sergio\Desktop\ТЕМП\ЛОГО  РУ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87981"/>
            <a:ext cx="1512168" cy="64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237;p16"/>
          <p:cNvSpPr txBox="1">
            <a:spLocks noGrp="1"/>
          </p:cNvSpPr>
          <p:nvPr>
            <p:ph type="body" idx="1"/>
          </p:nvPr>
        </p:nvSpPr>
        <p:spPr>
          <a:xfrm>
            <a:off x="2699792" y="1442474"/>
            <a:ext cx="6192688" cy="6972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200" b="1" dirty="0" smtClean="0"/>
              <a:t>ПРЕЗИДЕНТ РОССИЙСКОЙ ФЕДЕРАЦИИ </a:t>
            </a:r>
            <a:r>
              <a:rPr lang="ru-RU" sz="1200" dirty="0" smtClean="0"/>
              <a:t>в </a:t>
            </a:r>
            <a:r>
              <a:rPr lang="ru-RU" sz="1200" dirty="0"/>
              <a:t>своем указе от 7 мая 2018 года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№ </a:t>
            </a:r>
            <a:r>
              <a:rPr lang="ru-RU" sz="1200" dirty="0"/>
              <a:t>204 «О национальных целях и стратегических задачах развития Российской Федерации на период до 2024 года» определил основные задачи в сфере развития образования в нашей </a:t>
            </a:r>
            <a:r>
              <a:rPr lang="ru-RU" sz="1200" dirty="0" smtClean="0"/>
              <a:t>стране</a:t>
            </a:r>
            <a:endParaRPr lang="ru-RU" sz="1200" b="1" dirty="0"/>
          </a:p>
        </p:txBody>
      </p:sp>
      <p:sp>
        <p:nvSpPr>
          <p:cNvPr id="26" name="Google Shape;236;p16"/>
          <p:cNvSpPr txBox="1">
            <a:spLocks noGrp="1"/>
          </p:cNvSpPr>
          <p:nvPr>
            <p:ph type="title"/>
          </p:nvPr>
        </p:nvSpPr>
        <p:spPr>
          <a:xfrm>
            <a:off x="251520" y="365390"/>
            <a:ext cx="6336704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2100" dirty="0" smtClean="0"/>
              <a:t>НАЦИОНАЛЬНЫЕ ЦЕЛИ </a:t>
            </a:r>
            <a:br>
              <a:rPr lang="ru-RU" sz="2100" dirty="0" smtClean="0"/>
            </a:br>
            <a:r>
              <a:rPr lang="ru-RU" sz="2100" dirty="0" smtClean="0"/>
              <a:t>И СТРАТЕГИЧЕСКИЕ ЗАДАЧИ РАЗВИТИЯ</a:t>
            </a:r>
            <a:endParaRPr lang="ru-RU" altLang="ru-RU" sz="2100" dirty="0">
              <a:solidFill>
                <a:schemeClr val="bg1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1026" name="Picture 2" descr="D:\Работа\2021\РУК\Максаев Директора\putin-den-ukrayna-ya-9-milyar-dolarlik-cazip-3042121_os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1317134"/>
            <a:ext cx="2635404" cy="384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915816" y="2211710"/>
            <a:ext cx="597666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недрение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уровнях основного общего и среднего образования новых методов обучения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воспитания, образовательных технологий, обеспечивающих освоение обучающимися базовых навыков и умений, повышение их мотивации к обучению и вовлеченности в образовательный процесс, также обновление содержания и совершенствование методов обучения предметной области «Технология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эффективной системы выявления, поддержки и развития способностей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талантов у детей и молодежи, основанной на принципах справедливости, всеобщности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направленной на самоопределение и профессиональную ориентацию всех обучающихся</a:t>
            </a:r>
          </a:p>
          <a:p>
            <a:r>
              <a:rPr lang="ru-RU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современной и безопасной цифровой образовательной среды, обеспечивающей высокое качество и доступность образования всех видов и уровней</a:t>
            </a:r>
          </a:p>
          <a:p>
            <a:r>
              <a:rPr lang="ru-RU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недрение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 системы профессионального роста педагогических работников, охватывающей не менее 50% учителей общеобразовательных организаций. 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2914650" y="2324100"/>
            <a:ext cx="4764" cy="738188"/>
          </a:xfrm>
          <a:prstGeom prst="line">
            <a:avLst/>
          </a:prstGeom>
          <a:ln w="28575">
            <a:solidFill>
              <a:srgbClr val="FF9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919414" y="3219822"/>
            <a:ext cx="0" cy="432048"/>
          </a:xfrm>
          <a:prstGeom prst="line">
            <a:avLst/>
          </a:prstGeom>
          <a:ln w="28575">
            <a:solidFill>
              <a:srgbClr val="FF9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2919413" y="3824288"/>
            <a:ext cx="1" cy="259630"/>
          </a:xfrm>
          <a:prstGeom prst="line">
            <a:avLst/>
          </a:prstGeom>
          <a:ln w="28575">
            <a:solidFill>
              <a:srgbClr val="FF9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2915815" y="4227934"/>
            <a:ext cx="1" cy="259630"/>
          </a:xfrm>
          <a:prstGeom prst="line">
            <a:avLst/>
          </a:prstGeom>
          <a:ln w="28575">
            <a:solidFill>
              <a:srgbClr val="FF9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241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2</a:t>
            </a:r>
            <a:endParaRPr dirty="0"/>
          </a:p>
        </p:txBody>
      </p:sp>
      <p:pic>
        <p:nvPicPr>
          <p:cNvPr id="13" name="Picture 2" descr="C:\Users\Sergio\Desktop\ТЕМП\ЛОГО  РУ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87981"/>
            <a:ext cx="1512168" cy="64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236;p16"/>
          <p:cNvSpPr txBox="1">
            <a:spLocks noGrp="1"/>
          </p:cNvSpPr>
          <p:nvPr>
            <p:ph type="title"/>
          </p:nvPr>
        </p:nvSpPr>
        <p:spPr>
          <a:xfrm>
            <a:off x="251520" y="365390"/>
            <a:ext cx="6336704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2100" dirty="0" smtClean="0"/>
              <a:t>ОБЪЕДИНЕННАЯ СИСТЕМА ОБРАЗОВАНИЯ</a:t>
            </a:r>
            <a:endParaRPr lang="ru-RU" altLang="ru-RU" sz="2100" dirty="0">
              <a:solidFill>
                <a:schemeClr val="bg1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2052" name="Picture 4" descr="D:\Работа\2021\РУК\Максаев Директора\Безымянный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469"/>
            <a:ext cx="7416824" cy="416744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4593193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образовательных организаций </a:t>
            </a:r>
          </a:p>
          <a:p>
            <a:pPr algn="ctr"/>
            <a:r>
              <a:rPr lang="ru-RU" sz="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6,3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 СПО </a:t>
            </a:r>
          </a:p>
          <a:p>
            <a:pPr algn="ctr"/>
            <a:r>
              <a:rPr lang="ru-RU" sz="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8,7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студентов вузов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275856" y="4593193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 </a:t>
            </a:r>
          </a:p>
          <a:p>
            <a:pPr algn="ctr"/>
            <a:r>
              <a:rPr lang="ru-RU" sz="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9,3</a:t>
            </a:r>
            <a:r>
              <a:rPr lang="ru-RU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 СПО </a:t>
            </a:r>
          </a:p>
          <a:p>
            <a:pPr algn="ctr"/>
            <a:r>
              <a:rPr lang="ru-RU" sz="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10,5</a:t>
            </a:r>
            <a:r>
              <a:rPr lang="ru-RU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студентов вузов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499992" y="4593193"/>
            <a:ext cx="1368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 </a:t>
            </a:r>
          </a:p>
          <a:p>
            <a:pPr algn="ctr"/>
            <a:r>
              <a:rPr lang="ru-RU" sz="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10,9</a:t>
            </a:r>
            <a:r>
              <a:rPr lang="ru-RU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 СПО </a:t>
            </a:r>
          </a:p>
          <a:p>
            <a:pPr algn="ctr"/>
            <a:r>
              <a:rPr lang="ru-RU" sz="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студентов вузов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652120" y="4593193"/>
            <a:ext cx="1368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 </a:t>
            </a:r>
          </a:p>
          <a:p>
            <a:pPr algn="ctr"/>
            <a:r>
              <a:rPr lang="ru-RU" sz="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11,4</a:t>
            </a:r>
            <a:r>
              <a:rPr lang="ru-RU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 СПО </a:t>
            </a:r>
          </a:p>
          <a:p>
            <a:pPr algn="ctr"/>
            <a:r>
              <a:rPr lang="ru-RU" sz="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студентов вузов</a:t>
            </a:r>
          </a:p>
        </p:txBody>
      </p:sp>
    </p:spTree>
    <p:extLst>
      <p:ext uri="{BB962C8B-B14F-4D97-AF65-F5344CB8AC3E}">
        <p14:creationId xmlns:p14="http://schemas.microsoft.com/office/powerpoint/2010/main" val="2824108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251520" y="365390"/>
            <a:ext cx="6336704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800" dirty="0" smtClean="0"/>
              <a:t>ЗАДАЧИ КОТОРЫЕ ПОМОГАЕТ РЕШАТЬ КЛУБ ДИРЕКТОРОВ РУК ШКОЛАМ РОССИИ</a:t>
            </a:r>
            <a:endParaRPr lang="ru-RU" alt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5</a:t>
            </a:r>
            <a:endParaRPr dirty="0"/>
          </a:p>
        </p:txBody>
      </p:sp>
      <p:pic>
        <p:nvPicPr>
          <p:cNvPr id="13" name="Picture 2" descr="C:\Users\Sergio\Desktop\ТЕМП\ЛОГО  РУ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87981"/>
            <a:ext cx="1512168" cy="64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Работа\2021\РУК\Максаев Директора\КРУГ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5662"/>
            <a:ext cx="3672408" cy="367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3813293">
            <a:off x="1005201" y="1776698"/>
            <a:ext cx="994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Профильное</a:t>
            </a:r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9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9552" y="2036336"/>
            <a:ext cx="4701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405722">
            <a:off x="203325" y="2425352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работа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79512" y="3075806"/>
            <a:ext cx="4701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4269" y="4154189"/>
            <a:ext cx="4701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41441" y="4731990"/>
            <a:ext cx="4701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627784" y="4515966"/>
            <a:ext cx="4701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347864" y="3651870"/>
            <a:ext cx="4701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347863" y="2516802"/>
            <a:ext cx="4701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99792" y="1635646"/>
            <a:ext cx="4701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20579655">
            <a:off x="109586" y="3272483"/>
            <a:ext cx="108012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Нейтрализация негативных настроений</a:t>
            </a:r>
          </a:p>
        </p:txBody>
      </p:sp>
      <p:sp>
        <p:nvSpPr>
          <p:cNvPr id="32" name="Прямоугольник 31"/>
          <p:cNvSpPr/>
          <p:nvPr/>
        </p:nvSpPr>
        <p:spPr>
          <a:xfrm rot="18753089">
            <a:off x="575556" y="4131827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</a:t>
            </a:r>
          </a:p>
        </p:txBody>
      </p:sp>
      <p:sp>
        <p:nvSpPr>
          <p:cNvPr id="33" name="Прямоугольник 32"/>
          <p:cNvSpPr/>
          <p:nvPr/>
        </p:nvSpPr>
        <p:spPr>
          <a:xfrm rot="16200000">
            <a:off x="1480303" y="4439312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</a:t>
            </a:r>
          </a:p>
        </p:txBody>
      </p:sp>
      <p:sp>
        <p:nvSpPr>
          <p:cNvPr id="34" name="Прямоугольник 33"/>
          <p:cNvSpPr/>
          <p:nvPr/>
        </p:nvSpPr>
        <p:spPr>
          <a:xfrm rot="2603121">
            <a:off x="2340604" y="4062018"/>
            <a:ext cx="1142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Профориентация,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трудоустройство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987824" y="3125635"/>
            <a:ext cx="108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и безопасность школьного питания</a:t>
            </a:r>
          </a:p>
        </p:txBody>
      </p:sp>
      <p:sp>
        <p:nvSpPr>
          <p:cNvPr id="36" name="Прямоугольник 35"/>
          <p:cNvSpPr/>
          <p:nvPr/>
        </p:nvSpPr>
        <p:spPr>
          <a:xfrm rot="19524727">
            <a:off x="2690733" y="2262886"/>
            <a:ext cx="10065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Молодёжное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предприни-мательство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 rot="17151796">
            <a:off x="1891121" y="1708877"/>
            <a:ext cx="111426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образовательные технологии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40355" y="2838346"/>
            <a:ext cx="15905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КЛУБА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ДТРЕКТОРОВ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1295959"/>
            <a:ext cx="288032" cy="239405"/>
          </a:xfrm>
          <a:prstGeom prst="rect">
            <a:avLst/>
          </a:prstGeom>
          <a:solidFill>
            <a:srgbClr val="BACE96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923928" y="1635647"/>
            <a:ext cx="288032" cy="360040"/>
          </a:xfrm>
          <a:prstGeom prst="rect">
            <a:avLst/>
          </a:prstGeom>
          <a:solidFill>
            <a:srgbClr val="D29492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923928" y="2067694"/>
            <a:ext cx="288032" cy="239405"/>
          </a:xfrm>
          <a:prstGeom prst="rect">
            <a:avLst/>
          </a:prstGeom>
          <a:solidFill>
            <a:srgbClr val="93A9D0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923928" y="2404354"/>
            <a:ext cx="288032" cy="342022"/>
          </a:xfrm>
          <a:prstGeom prst="rect">
            <a:avLst/>
          </a:prstGeom>
          <a:solidFill>
            <a:srgbClr val="E6843C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923928" y="2838346"/>
            <a:ext cx="288032" cy="239405"/>
          </a:xfrm>
          <a:prstGeom prst="rect">
            <a:avLst/>
          </a:prstGeom>
          <a:solidFill>
            <a:srgbClr val="4098B0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923928" y="3622674"/>
            <a:ext cx="288032" cy="327025"/>
          </a:xfrm>
          <a:prstGeom prst="rect">
            <a:avLst/>
          </a:prstGeom>
          <a:solidFill>
            <a:srgbClr val="89A64E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923928" y="4059690"/>
            <a:ext cx="288032" cy="337685"/>
          </a:xfrm>
          <a:prstGeom prst="rect">
            <a:avLst/>
          </a:prstGeom>
          <a:solidFill>
            <a:srgbClr val="AA4643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923928" y="4472533"/>
            <a:ext cx="288032" cy="239405"/>
          </a:xfrm>
          <a:prstGeom prst="rect">
            <a:avLst/>
          </a:prstGeom>
          <a:solidFill>
            <a:srgbClr val="4472A8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923928" y="3174216"/>
            <a:ext cx="288032" cy="337334"/>
          </a:xfrm>
          <a:prstGeom prst="rect">
            <a:avLst/>
          </a:prstGeom>
          <a:solidFill>
            <a:srgbClr val="855890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1275606"/>
            <a:ext cx="460851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ПРОФИЛЬНОЕ ОБУЧЕНИЕ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Саранск, Краснодар)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 Министерства просвещения РФ от 28.08.2020 г. № 442</a:t>
            </a:r>
          </a:p>
          <a:p>
            <a:endParaRPr lang="ru-RU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РАБОТА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Волгоград)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ФЗ от 31 июля 2020 г. N 304-ФЗ «О внесении изменений в ФЗ «Об образовании в Российской Федерации «по вопросам воспитания обучающихся»</a:t>
            </a:r>
          </a:p>
          <a:p>
            <a:r>
              <a:rPr lang="ru-RU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НЕЙТРАЛИЗАЦИЯ НЕГАТИВНЫХ НАСТРОЕНИЙ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(Ижевск)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РФ «Стратегия противодействия экстремизму в РФ до 2025»</a:t>
            </a:r>
          </a:p>
          <a:p>
            <a:r>
              <a:rPr lang="ru-RU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 – ЮНАРМИЯ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Казань)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ФЗ от 31 июля 2020 г. N 304-ФЗ «О внесении изменений в ФЗ «Об образовании в Российской Федерации «по вопросам воспитания обучающихся»</a:t>
            </a:r>
          </a:p>
          <a:p>
            <a:r>
              <a:rPr lang="ru-RU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 – ВОЛОЖКА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Энгельс)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ООО</a:t>
            </a:r>
          </a:p>
          <a:p>
            <a:r>
              <a:rPr lang="ru-RU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ОРИЕНТИРОВАНИЕ И ТРУДОУСТРОЙСТВО – JUNIORSKILL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Казань,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Камчатка) Поручение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РФ от 21 сентября 2015 года «Новая модель системы дополнительного образования детей»</a:t>
            </a:r>
          </a:p>
          <a:p>
            <a:r>
              <a:rPr lang="ru-RU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И БЕЗОПАСНОСТЬ ШКОЛЬНОГО ПИТАНИЯ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(Чебоксары)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ФЗ от 1 марта 2020 г. N 47-ФЗ «О внесении изменений в ФЗ «О качестве и безопасности пищевых продуктов» и статья 37 ФЗ «Об образовании в Российской Федерации»</a:t>
            </a:r>
          </a:p>
          <a:p>
            <a:r>
              <a:rPr lang="ru-RU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МОЛОДЁЖНОЕ ПРЕДПРИНИМАТЕЛЬСТВО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«Школьная кооперация», социальное предпринимательство (Башкирия, Владимир)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ООО, проектная деятельность</a:t>
            </a:r>
          </a:p>
          <a:p>
            <a:endParaRPr lang="ru-RU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ОБРАЗОВАТЕЛЬНЫЕ ТЕХНОЛОГИИ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Мытищи, Калининград)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ФЗ «Об образовании в Российской Федерации»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85843" y="1261773"/>
            <a:ext cx="4701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885843" y="1662465"/>
            <a:ext cx="4701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885843" y="2036336"/>
            <a:ext cx="4701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885843" y="2421476"/>
            <a:ext cx="4701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885843" y="2804159"/>
            <a:ext cx="4701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885843" y="3188994"/>
            <a:ext cx="4701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885843" y="3632297"/>
            <a:ext cx="4701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885843" y="4074643"/>
            <a:ext cx="4701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885843" y="4438346"/>
            <a:ext cx="4701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2054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251520" y="411510"/>
            <a:ext cx="6336704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800" dirty="0" smtClean="0"/>
              <a:t>КЛУБ ДИРЕКТОРОВ ШКОЛ </a:t>
            </a:r>
            <a:br>
              <a:rPr lang="ru-RU" sz="1800" dirty="0" smtClean="0"/>
            </a:br>
            <a:r>
              <a:rPr lang="ru-RU" sz="1800" dirty="0" smtClean="0"/>
              <a:t>«КООПЕРАЦИЯ ШКОЛ РОССИИ»</a:t>
            </a:r>
            <a:endParaRPr lang="ru-RU" alt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6</a:t>
            </a:r>
            <a:endParaRPr dirty="0"/>
          </a:p>
        </p:txBody>
      </p:sp>
      <p:pic>
        <p:nvPicPr>
          <p:cNvPr id="13" name="Picture 2" descr="C:\Users\Sergio\Desktop\ТЕМП\ЛОГО  РУ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87981"/>
            <a:ext cx="1512168" cy="64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237;p16"/>
          <p:cNvSpPr txBox="1">
            <a:spLocks noGrp="1"/>
          </p:cNvSpPr>
          <p:nvPr>
            <p:ph type="body" idx="1"/>
          </p:nvPr>
        </p:nvSpPr>
        <p:spPr>
          <a:xfrm>
            <a:off x="5364088" y="1491630"/>
            <a:ext cx="3384376" cy="4320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400" dirty="0" smtClean="0"/>
              <a:t>КЛУБ ДИРЕКТОРОВ ШКОЛ </a:t>
            </a:r>
            <a:br>
              <a:rPr lang="ru-RU" sz="1400" dirty="0" smtClean="0"/>
            </a:br>
            <a:r>
              <a:rPr lang="ru-RU" sz="1400" dirty="0" smtClean="0"/>
              <a:t>«КООПЕРАЦИЯ ШКОЛ РОССИИ»</a:t>
            </a:r>
            <a:endParaRPr lang="en-US" alt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D:\Работа\2021\РУК\Максаев Директора\Карт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51670"/>
            <a:ext cx="5133006" cy="26774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37;p16"/>
          <p:cNvSpPr txBox="1">
            <a:spLocks/>
          </p:cNvSpPr>
          <p:nvPr/>
        </p:nvSpPr>
        <p:spPr>
          <a:xfrm>
            <a:off x="251520" y="1275606"/>
            <a:ext cx="338437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1588" indent="0"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ГЕОГРАФИЯ КЛУБА ДИРЕКТОРОВ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80112" y="1923678"/>
            <a:ext cx="338437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УНИКАЛЬНЫЙ ПРОЕКТ РОССИЙСКОГО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 КООПЕРАЦИИ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80112" y="2730485"/>
            <a:ext cx="3384376" cy="834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для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обмена мнениями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актуальных проблемах образовательной среды и налаживания профессиональных контактов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коллегами, генерации идей, создания совместных проектов в регионах РФ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580112" y="3651870"/>
            <a:ext cx="338437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КЛУБА –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платформы взаимодействия управленческих кадров в сфере общего образования, развития и поддержки перспективных кадров образовательной сферы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635646"/>
            <a:ext cx="17281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auto">
              <a:buClr>
                <a:schemeClr val="accent5"/>
              </a:buClr>
              <a:buFont typeface="Wingdings" panose="05000000000000000000" pitchFamily="2" charset="2"/>
              <a:buChar char="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Московская область </a:t>
            </a:r>
          </a:p>
          <a:p>
            <a:pPr marL="171450" indent="-171450" fontAlgn="auto">
              <a:buClr>
                <a:schemeClr val="accent5"/>
              </a:buClr>
              <a:buFont typeface="Wingdings" panose="05000000000000000000" pitchFamily="2" charset="2"/>
              <a:buChar char="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Мордовия </a:t>
            </a:r>
          </a:p>
          <a:p>
            <a:pPr marL="171450" indent="-171450" fontAlgn="auto">
              <a:buClr>
                <a:schemeClr val="accent5"/>
              </a:buClr>
              <a:buFont typeface="Wingdings" panose="05000000000000000000" pitchFamily="2" charset="2"/>
              <a:buChar char="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Волгоградская область </a:t>
            </a:r>
          </a:p>
          <a:p>
            <a:pPr marL="171450" indent="-171450" fontAlgn="auto">
              <a:buClr>
                <a:schemeClr val="accent5"/>
              </a:buClr>
              <a:buFont typeface="Wingdings" panose="05000000000000000000" pitchFamily="2" charset="2"/>
              <a:buChar char="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Татарстан </a:t>
            </a:r>
          </a:p>
          <a:p>
            <a:pPr marL="171450" indent="-171450" fontAlgn="auto">
              <a:buClr>
                <a:schemeClr val="accent5"/>
              </a:buClr>
              <a:buFont typeface="Wingdings" panose="05000000000000000000" pitchFamily="2" charset="2"/>
              <a:buChar char="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Чувашская республика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763688" y="1635646"/>
            <a:ext cx="18001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auto">
              <a:buClr>
                <a:schemeClr val="accent5"/>
              </a:buClr>
              <a:buFont typeface="Wingdings" panose="05000000000000000000" pitchFamily="2" charset="2"/>
              <a:buChar char="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Саратовская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</a:t>
            </a:r>
          </a:p>
          <a:p>
            <a:pPr marL="171450" indent="-171450" fontAlgn="auto">
              <a:buClr>
                <a:schemeClr val="accent5"/>
              </a:buClr>
              <a:buFont typeface="Wingdings" panose="05000000000000000000" pitchFamily="2" charset="2"/>
              <a:buChar char="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Краснодарский край </a:t>
            </a:r>
          </a:p>
          <a:p>
            <a:pPr marL="171450" indent="-171450" fontAlgn="auto">
              <a:buClr>
                <a:schemeClr val="accent5"/>
              </a:buClr>
              <a:buFont typeface="Wingdings" panose="05000000000000000000" pitchFamily="2" charset="2"/>
              <a:buChar char="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Удмуртская республика </a:t>
            </a:r>
          </a:p>
          <a:p>
            <a:pPr marL="171450" indent="-171450" fontAlgn="auto">
              <a:buClr>
                <a:schemeClr val="accent5"/>
              </a:buClr>
              <a:buFont typeface="Wingdings" panose="05000000000000000000" pitchFamily="2" charset="2"/>
              <a:buChar char="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Калининградская область </a:t>
            </a:r>
          </a:p>
          <a:p>
            <a:pPr marL="171450" indent="-171450" fontAlgn="auto">
              <a:buClr>
                <a:schemeClr val="accent5"/>
              </a:buClr>
              <a:buFont typeface="Wingdings" panose="05000000000000000000" pitchFamily="2" charset="2"/>
              <a:buChar char="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Камчатский край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499460" y="1635646"/>
            <a:ext cx="1864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auto">
              <a:buClr>
                <a:schemeClr val="accent5"/>
              </a:buClr>
              <a:buFont typeface="Wingdings" panose="05000000000000000000" pitchFamily="2" charset="2"/>
              <a:buChar char="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Смоленская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</a:t>
            </a:r>
          </a:p>
          <a:p>
            <a:pPr marL="171450" indent="-171450" fontAlgn="auto">
              <a:buClr>
                <a:schemeClr val="accent5"/>
              </a:buClr>
              <a:buFont typeface="Wingdings" panose="05000000000000000000" pitchFamily="2" charset="2"/>
              <a:buChar char="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Нижегородская область</a:t>
            </a:r>
          </a:p>
          <a:p>
            <a:pPr marL="171450" indent="-171450" fontAlgn="auto">
              <a:buClr>
                <a:schemeClr val="accent5"/>
              </a:buClr>
              <a:buFont typeface="Wingdings" panose="05000000000000000000" pitchFamily="2" charset="2"/>
              <a:buChar char="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Владимирская область </a:t>
            </a:r>
          </a:p>
          <a:p>
            <a:pPr marL="171450" indent="-171450">
              <a:buClr>
                <a:schemeClr val="accent5"/>
              </a:buClr>
              <a:buFont typeface="Wingdings" panose="05000000000000000000" pitchFamily="2" charset="2"/>
              <a:buChar char="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Башкортостан</a:t>
            </a:r>
          </a:p>
        </p:txBody>
      </p:sp>
      <p:sp>
        <p:nvSpPr>
          <p:cNvPr id="3" name="Овал 2"/>
          <p:cNvSpPr/>
          <p:nvPr/>
        </p:nvSpPr>
        <p:spPr>
          <a:xfrm>
            <a:off x="179512" y="4227934"/>
            <a:ext cx="1296144" cy="79208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заседаний</a:t>
            </a:r>
          </a:p>
        </p:txBody>
      </p:sp>
      <p:sp>
        <p:nvSpPr>
          <p:cNvPr id="33" name="Овал 32"/>
          <p:cNvSpPr/>
          <p:nvPr/>
        </p:nvSpPr>
        <p:spPr>
          <a:xfrm>
            <a:off x="1547664" y="4227934"/>
            <a:ext cx="2160240" cy="79208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директоров вошли в состав Клуба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3779912" y="4227934"/>
            <a:ext cx="2160240" cy="79208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Подписано более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75 </a:t>
            </a: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соглашений о сотрудничестве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014516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237</Words>
  <Application>Microsoft Office PowerPoint</Application>
  <PresentationFormat>Экран (16:9)</PresentationFormat>
  <Paragraphs>113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Roboto Condensed Light</vt:lpstr>
      <vt:lpstr>Arial</vt:lpstr>
      <vt:lpstr>Roboto Condensed</vt:lpstr>
      <vt:lpstr>Wingdings</vt:lpstr>
      <vt:lpstr>Tahoma</vt:lpstr>
      <vt:lpstr>Arvo</vt:lpstr>
      <vt:lpstr>Times New Roman</vt:lpstr>
      <vt:lpstr>Salerio template</vt:lpstr>
      <vt:lpstr>Презентация PowerPoint</vt:lpstr>
      <vt:lpstr>НАЦИОНАЛЬНЫЕ ЦЕЛИ  И СТРАТЕГИЧЕСКИЕ ЗАДАЧИ РАЗВИТИЯ</vt:lpstr>
      <vt:lpstr>ОБЪЕДИНЕННАЯ СИСТЕМА ОБРАЗОВАНИЯ</vt:lpstr>
      <vt:lpstr>ЗАДАЧИ КОТОРЫЕ ПОМОГАЕТ РЕШАТЬ КЛУБ ДИРЕКТОРОВ РУК ШКОЛАМ РОССИИ</vt:lpstr>
      <vt:lpstr>КЛУБ ДИРЕКТОРОВ ШКОЛ  «КООПЕРАЦИЯ ШКОЛ РОССИИ»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Sergio</dc:creator>
  <cp:lastModifiedBy>Беликов Андрей</cp:lastModifiedBy>
  <cp:revision>63</cp:revision>
  <cp:lastPrinted>2021-02-12T13:07:46Z</cp:lastPrinted>
  <dcterms:modified xsi:type="dcterms:W3CDTF">2021-05-12T12:07:00Z</dcterms:modified>
</cp:coreProperties>
</file>